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5" r:id="rId3"/>
    <p:sldMasterId id="2147483674" r:id="rId4"/>
  </p:sldMasterIdLst>
  <p:notesMasterIdLst>
    <p:notesMasterId r:id="rId11"/>
  </p:notesMasterIdLst>
  <p:handoutMasterIdLst>
    <p:handoutMasterId r:id="rId12"/>
  </p:handoutMasterIdLst>
  <p:sldIdLst>
    <p:sldId id="269" r:id="rId5"/>
    <p:sldId id="266" r:id="rId6"/>
    <p:sldId id="272" r:id="rId7"/>
    <p:sldId id="271" r:id="rId8"/>
    <p:sldId id="273" r:id="rId9"/>
    <p:sldId id="27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8"/>
    <a:srgbClr val="FFFFF5"/>
    <a:srgbClr val="FFFFF4"/>
    <a:srgbClr val="FFFFF3"/>
    <a:srgbClr val="FFFFFA"/>
    <a:srgbClr val="FFFFF0"/>
    <a:srgbClr val="FFFFD2"/>
    <a:srgbClr val="FFFF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2BB8-1C57-41FB-BA23-B88C11ABB637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62952-05C5-4E9F-8D25-43AD9C6216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936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CDF1-CA7C-43E8-97FA-3D69A9BBD846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F81AD-F4C0-49E5-B69C-CDBC721BA4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78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dheim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6744" y="1094798"/>
            <a:ext cx="7151255" cy="2461202"/>
          </a:xfrm>
          <a:prstGeom prst="rect">
            <a:avLst/>
          </a:prstGeom>
        </p:spPr>
        <p:txBody>
          <a:bodyPr/>
          <a:lstStyle>
            <a:lvl1pPr algn="r">
              <a:defRPr sz="7200" b="1">
                <a:solidFill>
                  <a:srgbClr val="FFFFF8"/>
                </a:solidFill>
              </a:defRPr>
            </a:lvl1pPr>
          </a:lstStyle>
          <a:p>
            <a:r>
              <a:rPr lang="de-DE" dirty="0"/>
              <a:t>Präsentationstitel einfügen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9302400" y="298800"/>
            <a:ext cx="2739600" cy="3477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sz="2000" dirty="0"/>
              <a:t>Datum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9302400" y="1094798"/>
            <a:ext cx="2739600" cy="3477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sz="2000" dirty="0"/>
              <a:t>Amt</a:t>
            </a:r>
          </a:p>
        </p:txBody>
      </p:sp>
      <p:sp>
        <p:nvSpPr>
          <p:cNvPr id="9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9302400" y="1462633"/>
            <a:ext cx="2739600" cy="3477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sz="2000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244701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17.12.2025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Präsentation zur Sitzungsvorlage 98/2025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17.12.2025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Präsentation zur Sitzungsvorlage 98/2025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8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17.12.2025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Präsentation zur Sitzungsvorlage 98/2025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70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17.12.2025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Präsentation zur Sitzungsvorlage 98/2025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13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dheim 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133563" y="1088795"/>
            <a:ext cx="5211618" cy="1325563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FFFFF8"/>
                </a:solidFill>
              </a:defRPr>
            </a:lvl1pPr>
          </a:lstStyle>
          <a:p>
            <a:r>
              <a:rPr lang="de-DE" dirty="0"/>
              <a:t>Dankesworte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9302400" y="298800"/>
            <a:ext cx="2739600" cy="32003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6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9302400" y="1092580"/>
            <a:ext cx="2739600" cy="32003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Amt</a:t>
            </a:r>
          </a:p>
        </p:txBody>
      </p:sp>
      <p:sp>
        <p:nvSpPr>
          <p:cNvPr id="7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9302400" y="1431541"/>
            <a:ext cx="2739600" cy="32003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12876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17.12.2025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Präsentation zur Sitzungsvorlage 98/2025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21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17.12.2025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Präsentation zur Sitzungsvorlage 98/2025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28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17.12.2025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Präsentation zur Sitzungsvorlage 98/2025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80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17.12.2025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Präsentation zur Sitzungsvorlage 98/2025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30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17.12.2025 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Präsentation zur Sitzungsvorlage 98/2025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13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17.12.2025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Präsentation zur Sitzungsvorlage 98/2025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62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17.12.2025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Präsentation zur Sitzungsvorlage 98/2025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50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17.12.2025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Präsentation zur Sitzungsvorlage 98/2025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77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9144001" y="0"/>
            <a:ext cx="304800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89" y="3741614"/>
            <a:ext cx="2333624" cy="2615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9302931" y="299811"/>
            <a:ext cx="2741023" cy="154205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Gemeinde Nordheim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8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rot="16200000">
            <a:off x="5809212" y="475210"/>
            <a:ext cx="573578" cy="12192002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386" y="5992053"/>
            <a:ext cx="728513" cy="816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17.12.2025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Präsentation zur Sitzungsvorlage 98/2025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r>
              <a:rPr lang="de-DE"/>
              <a:t> von 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67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rot="16200000">
            <a:off x="5809212" y="475210"/>
            <a:ext cx="573578" cy="12192002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17.12.2025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Präsentation zur Sitzungsvorlage 98/2025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r>
              <a:rPr lang="de-DE"/>
              <a:t> von x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32" y="3705448"/>
            <a:ext cx="3805068" cy="258618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32" y="1544811"/>
            <a:ext cx="3805068" cy="216063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32" y="0"/>
            <a:ext cx="3805068" cy="15448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386" y="5992053"/>
            <a:ext cx="728513" cy="816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608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9144001" y="0"/>
            <a:ext cx="304800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89" y="3741614"/>
            <a:ext cx="2333624" cy="2615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9302931" y="299811"/>
            <a:ext cx="2741023" cy="154205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Gemeinde Nordheim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564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Jahresabschluss 2019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VA 17.12.2025/ GRS 19.12.2025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Kämmerei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423F6BD-51D2-4C38-A5CC-CAB1421C1398}"/>
              </a:ext>
            </a:extLst>
          </p:cNvPr>
          <p:cNvSpPr txBox="1"/>
          <p:nvPr/>
        </p:nvSpPr>
        <p:spPr>
          <a:xfrm>
            <a:off x="3524468" y="3153018"/>
            <a:ext cx="4603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solidFill>
                  <a:schemeClr val="bg1"/>
                </a:solidFill>
              </a:rPr>
              <a:t>zur Sitzungsvorlage 98/2025</a:t>
            </a:r>
          </a:p>
        </p:txBody>
      </p:sp>
    </p:spTree>
    <p:extLst>
      <p:ext uri="{BB962C8B-B14F-4D97-AF65-F5344CB8AC3E}">
        <p14:creationId xmlns:p14="http://schemas.microsoft.com/office/powerpoint/2010/main" val="335294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244A1E0-ACED-418D-845F-C21A94909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42" y="1436139"/>
            <a:ext cx="7464653" cy="472029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06EF8E8-3F2E-4040-8919-F82C46D2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Ergebnisrechnung 2019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17.12.2025 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 zur Sitzungsvorlage 98/2025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2</a:t>
            </a:fld>
            <a:endParaRPr lang="de-DE" dirty="0"/>
          </a:p>
        </p:txBody>
      </p:sp>
      <p:sp>
        <p:nvSpPr>
          <p:cNvPr id="7" name="Legende: Linie 6">
            <a:extLst>
              <a:ext uri="{FF2B5EF4-FFF2-40B4-BE49-F238E27FC236}">
                <a16:creationId xmlns:a16="http://schemas.microsoft.com/office/drawing/2014/main" id="{A69D4F03-661E-4F83-B7B5-3E8B1D8D8593}"/>
              </a:ext>
            </a:extLst>
          </p:cNvPr>
          <p:cNvSpPr/>
          <p:nvPr/>
        </p:nvSpPr>
        <p:spPr>
          <a:xfrm>
            <a:off x="9314436" y="1229710"/>
            <a:ext cx="2407223" cy="285621"/>
          </a:xfrm>
          <a:prstGeom prst="borderCallout1">
            <a:avLst>
              <a:gd name="adj1" fmla="val 66812"/>
              <a:gd name="adj2" fmla="val -1433"/>
              <a:gd name="adj3" fmla="val 205429"/>
              <a:gd name="adj4" fmla="val -350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Höhere Gewerbesteuererträge</a:t>
            </a:r>
          </a:p>
        </p:txBody>
      </p:sp>
      <p:sp>
        <p:nvSpPr>
          <p:cNvPr id="12" name="Legende: Linie 11">
            <a:extLst>
              <a:ext uri="{FF2B5EF4-FFF2-40B4-BE49-F238E27FC236}">
                <a16:creationId xmlns:a16="http://schemas.microsoft.com/office/drawing/2014/main" id="{CAC48C11-EBDD-417E-AD85-1D322F21935C}"/>
              </a:ext>
            </a:extLst>
          </p:cNvPr>
          <p:cNvSpPr/>
          <p:nvPr/>
        </p:nvSpPr>
        <p:spPr>
          <a:xfrm>
            <a:off x="9314436" y="1557362"/>
            <a:ext cx="2407224" cy="881426"/>
          </a:xfrm>
          <a:prstGeom prst="borderCallout1">
            <a:avLst>
              <a:gd name="adj1" fmla="val 53074"/>
              <a:gd name="adj2" fmla="val -1034"/>
              <a:gd name="adj3" fmla="val 55538"/>
              <a:gd name="adj4" fmla="val -349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Anstieg bei Schlüsselzuweisungen, Kommunale Investitionspauschale und Zuweisungen für laufende Zwecke</a:t>
            </a:r>
          </a:p>
        </p:txBody>
      </p:sp>
      <p:sp>
        <p:nvSpPr>
          <p:cNvPr id="21" name="Legende: Linie 20">
            <a:extLst>
              <a:ext uri="{FF2B5EF4-FFF2-40B4-BE49-F238E27FC236}">
                <a16:creationId xmlns:a16="http://schemas.microsoft.com/office/drawing/2014/main" id="{AE89CADA-9E17-4C4E-AFF5-9C2C858EC149}"/>
              </a:ext>
            </a:extLst>
          </p:cNvPr>
          <p:cNvSpPr/>
          <p:nvPr/>
        </p:nvSpPr>
        <p:spPr>
          <a:xfrm>
            <a:off x="9510192" y="4644535"/>
            <a:ext cx="2274532" cy="483530"/>
          </a:xfrm>
          <a:prstGeom prst="borderCallout1">
            <a:avLst>
              <a:gd name="adj1" fmla="val 55400"/>
              <a:gd name="adj2" fmla="val -1345"/>
              <a:gd name="adj3" fmla="val 11687"/>
              <a:gd name="adj4" fmla="val -460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Unterhaltung des unbeweglichen Vermögens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BDA2D6F-9A7F-496B-8468-EB5C21356D15}"/>
              </a:ext>
            </a:extLst>
          </p:cNvPr>
          <p:cNvSpPr/>
          <p:nvPr/>
        </p:nvSpPr>
        <p:spPr>
          <a:xfrm>
            <a:off x="5919952" y="5833240"/>
            <a:ext cx="1277007" cy="32319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Legende: Linie 14">
            <a:extLst>
              <a:ext uri="{FF2B5EF4-FFF2-40B4-BE49-F238E27FC236}">
                <a16:creationId xmlns:a16="http://schemas.microsoft.com/office/drawing/2014/main" id="{C3A8F895-80C3-478D-B4FB-C7DA65C510D1}"/>
              </a:ext>
            </a:extLst>
          </p:cNvPr>
          <p:cNvSpPr/>
          <p:nvPr/>
        </p:nvSpPr>
        <p:spPr>
          <a:xfrm>
            <a:off x="9510192" y="4040190"/>
            <a:ext cx="2274532" cy="483530"/>
          </a:xfrm>
          <a:prstGeom prst="borderCallout1">
            <a:avLst>
              <a:gd name="adj1" fmla="val 55400"/>
              <a:gd name="adj2" fmla="val -1345"/>
              <a:gd name="adj3" fmla="val 89939"/>
              <a:gd name="adj4" fmla="val -460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Anstieg bei den Personalkosten über den Planansatz</a:t>
            </a:r>
          </a:p>
        </p:txBody>
      </p:sp>
    </p:spTree>
    <p:extLst>
      <p:ext uri="{BB962C8B-B14F-4D97-AF65-F5344CB8AC3E}">
        <p14:creationId xmlns:p14="http://schemas.microsoft.com/office/powerpoint/2010/main" val="312355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06EF8E8-3F2E-4040-8919-F82C46D2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Ergebnisrechnung 2019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17.12.2025 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zur Sitzungsvorlage 98/2025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932510-9F9D-44B5-ABB1-0F0F533579AF}"/>
              </a:ext>
            </a:extLst>
          </p:cNvPr>
          <p:cNvSpPr txBox="1"/>
          <p:nvPr/>
        </p:nvSpPr>
        <p:spPr>
          <a:xfrm>
            <a:off x="955428" y="2892972"/>
            <a:ext cx="983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Überschuss aus dem „Ordentlichen Ergebnis“ wurde der </a:t>
            </a:r>
            <a:r>
              <a:rPr lang="de-DE" b="1" dirty="0"/>
              <a:t>Rücklage aus Überschüssen des ordentlichen Ergebnisses</a:t>
            </a:r>
            <a:r>
              <a:rPr lang="de-DE" dirty="0"/>
              <a:t> zugeführt. </a:t>
            </a:r>
          </a:p>
          <a:p>
            <a:r>
              <a:rPr lang="de-DE" dirty="0"/>
              <a:t>Neuer Stand der Rücklage zum 31.12.						1.496.500 Euro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84CD7C4-1EC2-4D1E-ABAA-CB215814956A}"/>
              </a:ext>
            </a:extLst>
          </p:cNvPr>
          <p:cNvSpPr txBox="1"/>
          <p:nvPr/>
        </p:nvSpPr>
        <p:spPr>
          <a:xfrm>
            <a:off x="955428" y="4044902"/>
            <a:ext cx="9977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324975" algn="r"/>
              </a:tabLst>
            </a:pPr>
            <a:r>
              <a:rPr lang="de-DE" dirty="0"/>
              <a:t>Der Überschuss aus dem „Sonderergebnis“ wurde der </a:t>
            </a:r>
            <a:r>
              <a:rPr lang="de-DE" b="1" dirty="0"/>
              <a:t>Rücklage aus Überschüssen des Sonderergebnisses </a:t>
            </a:r>
            <a:r>
              <a:rPr lang="de-DE" dirty="0"/>
              <a:t>zugeführt. </a:t>
            </a:r>
          </a:p>
          <a:p>
            <a:r>
              <a:rPr lang="de-DE" dirty="0"/>
              <a:t>Neuer Stand der Rücklage zum 31.12.		   				140.946 Euro		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B01F372-EC10-45AC-85E2-FF8733CAD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28" y="1451534"/>
            <a:ext cx="9552289" cy="12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1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E4964C6-7086-489C-B2E3-7C546945A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03" y="1308820"/>
            <a:ext cx="7669597" cy="108112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06EF8E8-3F2E-4040-8919-F82C46D2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Finanzrechnung 2019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17.12.2025 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zur Sitzungsvorlage 98/2025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4</a:t>
            </a:fld>
            <a:endParaRPr lang="de-DE" dirty="0"/>
          </a:p>
        </p:txBody>
      </p:sp>
      <p:sp>
        <p:nvSpPr>
          <p:cNvPr id="17" name="Legende: Linie 16">
            <a:extLst>
              <a:ext uri="{FF2B5EF4-FFF2-40B4-BE49-F238E27FC236}">
                <a16:creationId xmlns:a16="http://schemas.microsoft.com/office/drawing/2014/main" id="{E768E411-08B3-4D9C-B3C9-9F4DE2B4EF94}"/>
              </a:ext>
            </a:extLst>
          </p:cNvPr>
          <p:cNvSpPr/>
          <p:nvPr/>
        </p:nvSpPr>
        <p:spPr>
          <a:xfrm>
            <a:off x="9394098" y="2561405"/>
            <a:ext cx="2380592" cy="631112"/>
          </a:xfrm>
          <a:prstGeom prst="borderCallout1">
            <a:avLst>
              <a:gd name="adj1" fmla="val 53074"/>
              <a:gd name="adj2" fmla="val -1034"/>
              <a:gd name="adj3" fmla="val 80645"/>
              <a:gd name="adj4" fmla="val -325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</a:rPr>
              <a:t>Weniger Zuweisungen</a:t>
            </a:r>
            <a:r>
              <a:rPr lang="de-DE" sz="1200" b="1" dirty="0">
                <a:solidFill>
                  <a:schemeClr val="tx1"/>
                </a:solidFill>
              </a:rPr>
              <a:t> </a:t>
            </a:r>
            <a:r>
              <a:rPr lang="de-DE" sz="1200" dirty="0">
                <a:solidFill>
                  <a:schemeClr val="tx1"/>
                </a:solidFill>
              </a:rPr>
              <a:t>im HJ wie geplant</a:t>
            </a:r>
          </a:p>
        </p:txBody>
      </p:sp>
      <p:sp>
        <p:nvSpPr>
          <p:cNvPr id="21" name="Legende: Linie 20">
            <a:extLst>
              <a:ext uri="{FF2B5EF4-FFF2-40B4-BE49-F238E27FC236}">
                <a16:creationId xmlns:a16="http://schemas.microsoft.com/office/drawing/2014/main" id="{AE89CADA-9E17-4C4E-AFF5-9C2C858EC149}"/>
              </a:ext>
            </a:extLst>
          </p:cNvPr>
          <p:cNvSpPr/>
          <p:nvPr/>
        </p:nvSpPr>
        <p:spPr>
          <a:xfrm>
            <a:off x="9341068" y="4406462"/>
            <a:ext cx="2380592" cy="772510"/>
          </a:xfrm>
          <a:prstGeom prst="borderCallout1">
            <a:avLst>
              <a:gd name="adj1" fmla="val 55400"/>
              <a:gd name="adj2" fmla="val -1345"/>
              <a:gd name="adj3" fmla="val 63751"/>
              <a:gd name="adj4" fmla="val -301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</a:rPr>
              <a:t>Geringere Auszahlungen für </a:t>
            </a:r>
            <a:r>
              <a:rPr lang="de-DE" sz="1200" b="1" dirty="0">
                <a:solidFill>
                  <a:schemeClr val="tx1"/>
                </a:solidFill>
              </a:rPr>
              <a:t>verschiedene Baumaßnahmen </a:t>
            </a:r>
            <a:r>
              <a:rPr lang="de-DE" sz="1200" dirty="0">
                <a:solidFill>
                  <a:schemeClr val="tx1"/>
                </a:solidFill>
              </a:rPr>
              <a:t>wie in der Planung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D1FDE36-8BAE-47A0-AFDD-D0B366487FBB}"/>
              </a:ext>
            </a:extLst>
          </p:cNvPr>
          <p:cNvSpPr/>
          <p:nvPr/>
        </p:nvSpPr>
        <p:spPr>
          <a:xfrm>
            <a:off x="5974659" y="2052783"/>
            <a:ext cx="1324775" cy="33715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5D34E1-978A-424A-A9DB-3F816B211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03" y="2600654"/>
            <a:ext cx="7677228" cy="3603077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A8FF71C4-2C61-498C-8085-09D4240CCD9F}"/>
              </a:ext>
            </a:extLst>
          </p:cNvPr>
          <p:cNvSpPr/>
          <p:nvPr/>
        </p:nvSpPr>
        <p:spPr>
          <a:xfrm>
            <a:off x="5974658" y="5866573"/>
            <a:ext cx="1324775" cy="33715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79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06EF8E8-3F2E-4040-8919-F82C46D2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Finanzrechnung 2019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17.12.2025 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zur Sitzungsvorlage 98/2025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5</a:t>
            </a:fld>
            <a:endParaRPr lang="de-DE" dirty="0"/>
          </a:p>
        </p:txBody>
      </p:sp>
      <p:sp>
        <p:nvSpPr>
          <p:cNvPr id="15" name="Legende: Linie 14">
            <a:extLst>
              <a:ext uri="{FF2B5EF4-FFF2-40B4-BE49-F238E27FC236}">
                <a16:creationId xmlns:a16="http://schemas.microsoft.com/office/drawing/2014/main" id="{6AEAE738-1813-4B62-8BEA-B65E03D37551}"/>
              </a:ext>
            </a:extLst>
          </p:cNvPr>
          <p:cNvSpPr/>
          <p:nvPr/>
        </p:nvSpPr>
        <p:spPr>
          <a:xfrm>
            <a:off x="9606932" y="1635142"/>
            <a:ext cx="2380592" cy="453789"/>
          </a:xfrm>
          <a:prstGeom prst="borderCallout1">
            <a:avLst>
              <a:gd name="adj1" fmla="val 53074"/>
              <a:gd name="adj2" fmla="val -1034"/>
              <a:gd name="adj3" fmla="val 50338"/>
              <a:gd name="adj4" fmla="val -170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</a:rPr>
              <a:t>Kreditaufnahme  von 3,0 Mio. Euro (geplant 4,2 Mio. Euro)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F1B9CAA-7C4B-41A0-AF31-3377809E17B6}"/>
              </a:ext>
            </a:extLst>
          </p:cNvPr>
          <p:cNvGrpSpPr/>
          <p:nvPr/>
        </p:nvGrpSpPr>
        <p:grpSpPr>
          <a:xfrm>
            <a:off x="922612" y="1387877"/>
            <a:ext cx="8305726" cy="4346814"/>
            <a:chOff x="922612" y="1387877"/>
            <a:chExt cx="8305726" cy="4346814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9A1F7DF1-D8D0-4366-A217-5E5A3D48F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2612" y="1387877"/>
              <a:ext cx="8287334" cy="1168198"/>
            </a:xfrm>
            <a:prstGeom prst="rect">
              <a:avLst/>
            </a:prstGeom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0D1FDE36-8BAE-47A0-AFDD-D0B366487FBB}"/>
                </a:ext>
              </a:extLst>
            </p:cNvPr>
            <p:cNvSpPr/>
            <p:nvPr/>
          </p:nvSpPr>
          <p:spPr>
            <a:xfrm>
              <a:off x="6361386" y="2218917"/>
              <a:ext cx="1387365" cy="337158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B1FB65EB-2651-4CD2-900F-1FF54159C346}"/>
                </a:ext>
              </a:extLst>
            </p:cNvPr>
            <p:cNvSpPr txBox="1"/>
            <p:nvPr/>
          </p:nvSpPr>
          <p:spPr>
            <a:xfrm>
              <a:off x="1016876" y="4026556"/>
              <a:ext cx="8077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108575" algn="l"/>
                </a:tabLst>
              </a:pPr>
              <a:r>
                <a:rPr lang="de-DE" dirty="0"/>
                <a:t>Veränderung Bestand an Zahlungsmittel	     </a:t>
              </a:r>
              <a:r>
                <a:rPr lang="de-DE" b="1" dirty="0">
                  <a:solidFill>
                    <a:srgbClr val="0000FF"/>
                  </a:solidFill>
                </a:rPr>
                <a:t>2.143.225 Euro</a:t>
              </a: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302EC988-166F-4B77-9F83-56B68454F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1004" y="2713440"/>
              <a:ext cx="8287334" cy="1168198"/>
            </a:xfrm>
            <a:prstGeom prst="rect">
              <a:avLst/>
            </a:prstGeom>
          </p:spPr>
        </p:pic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DFA05330-FCD6-45DC-B481-149D8B4DC634}"/>
                </a:ext>
              </a:extLst>
            </p:cNvPr>
            <p:cNvSpPr/>
            <p:nvPr/>
          </p:nvSpPr>
          <p:spPr>
            <a:xfrm>
              <a:off x="6396858" y="3512846"/>
              <a:ext cx="1387365" cy="337158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14441CC-48C9-4976-A483-7BEB643B1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004" y="4566493"/>
              <a:ext cx="8287334" cy="1168198"/>
            </a:xfrm>
            <a:prstGeom prst="rect">
              <a:avLst/>
            </a:prstGeom>
          </p:spPr>
        </p:pic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AD573EDE-BE8C-488F-8048-EC30FADDE797}"/>
                </a:ext>
              </a:extLst>
            </p:cNvPr>
            <p:cNvSpPr/>
            <p:nvPr/>
          </p:nvSpPr>
          <p:spPr>
            <a:xfrm>
              <a:off x="6396858" y="5397533"/>
              <a:ext cx="1387365" cy="337158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1425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33EF388-67B5-47BD-AAA4-4A4DEF8B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79" y="1350251"/>
            <a:ext cx="8829675" cy="481965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06EF8E8-3F2E-4040-8919-F82C46D2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Bilanz 2019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17.12.2025 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zur Sitzungsvorlage 98/2025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3304104-90D8-42F9-8A21-797C92E376AA}"/>
              </a:ext>
            </a:extLst>
          </p:cNvPr>
          <p:cNvSpPr/>
          <p:nvPr/>
        </p:nvSpPr>
        <p:spPr>
          <a:xfrm>
            <a:off x="9076906" y="2701788"/>
            <a:ext cx="740248" cy="16291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EC0E8B9-A5E5-40B6-A663-84C2F7D36BA2}"/>
              </a:ext>
            </a:extLst>
          </p:cNvPr>
          <p:cNvSpPr/>
          <p:nvPr/>
        </p:nvSpPr>
        <p:spPr>
          <a:xfrm>
            <a:off x="9086761" y="2527108"/>
            <a:ext cx="730393" cy="16291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2C2E9CE-3BE7-4477-8654-7290AFA561A9}"/>
              </a:ext>
            </a:extLst>
          </p:cNvPr>
          <p:cNvSpPr/>
          <p:nvPr/>
        </p:nvSpPr>
        <p:spPr>
          <a:xfrm>
            <a:off x="4671923" y="5116129"/>
            <a:ext cx="730393" cy="16291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3B94E46-66D3-4F10-AB9A-3F1E4E95EE28}"/>
              </a:ext>
            </a:extLst>
          </p:cNvPr>
          <p:cNvSpPr/>
          <p:nvPr/>
        </p:nvSpPr>
        <p:spPr>
          <a:xfrm>
            <a:off x="9087415" y="4348654"/>
            <a:ext cx="730393" cy="16291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Legende: Linie 15">
            <a:extLst>
              <a:ext uri="{FF2B5EF4-FFF2-40B4-BE49-F238E27FC236}">
                <a16:creationId xmlns:a16="http://schemas.microsoft.com/office/drawing/2014/main" id="{7E296183-89B4-4634-AC31-CCDBB97BB1ED}"/>
              </a:ext>
            </a:extLst>
          </p:cNvPr>
          <p:cNvSpPr/>
          <p:nvPr/>
        </p:nvSpPr>
        <p:spPr>
          <a:xfrm>
            <a:off x="10145111" y="3840955"/>
            <a:ext cx="1773620" cy="670609"/>
          </a:xfrm>
          <a:prstGeom prst="borderCallout1">
            <a:avLst>
              <a:gd name="adj1" fmla="val 53074"/>
              <a:gd name="adj2" fmla="val -1034"/>
              <a:gd name="adj3" fmla="val 76789"/>
              <a:gd name="adj4" fmla="val -170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chemeClr val="tx1"/>
                </a:solidFill>
              </a:rPr>
              <a:t>Anstieg der Verschuldung um 3,0 Mio. Euro + </a:t>
            </a:r>
            <a:r>
              <a:rPr lang="de-DE" sz="900" b="1" dirty="0">
                <a:solidFill>
                  <a:schemeClr val="tx1"/>
                </a:solidFill>
              </a:rPr>
              <a:t>69.216 Euro</a:t>
            </a:r>
            <a:r>
              <a:rPr lang="de-DE" sz="900" dirty="0">
                <a:solidFill>
                  <a:schemeClr val="tx1"/>
                </a:solidFill>
              </a:rPr>
              <a:t>, Rest inneres Darlehen von Kernhaushalt an Stiftung</a:t>
            </a:r>
          </a:p>
        </p:txBody>
      </p:sp>
      <p:sp>
        <p:nvSpPr>
          <p:cNvPr id="224" name="Rechteck 223">
            <a:extLst>
              <a:ext uri="{FF2B5EF4-FFF2-40B4-BE49-F238E27FC236}">
                <a16:creationId xmlns:a16="http://schemas.microsoft.com/office/drawing/2014/main" id="{23DE0863-6E7A-499B-9EB6-BB9AE9B29CCD}"/>
              </a:ext>
            </a:extLst>
          </p:cNvPr>
          <p:cNvSpPr/>
          <p:nvPr/>
        </p:nvSpPr>
        <p:spPr>
          <a:xfrm>
            <a:off x="4671923" y="3526439"/>
            <a:ext cx="730393" cy="16291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921911"/>
      </p:ext>
    </p:extLst>
  </p:cSld>
  <p:clrMapOvr>
    <a:masterClrMapping/>
  </p:clrMapOvr>
</p:sld>
</file>

<file path=ppt/theme/theme1.xml><?xml version="1.0" encoding="utf-8"?>
<a:theme xmlns:a="http://schemas.openxmlformats.org/drawingml/2006/main" name="Nordheim 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rdheim Schluss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</Words>
  <Application>Microsoft Office PowerPoint</Application>
  <PresentationFormat>Breitbild</PresentationFormat>
  <Paragraphs>37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Nordheim Titelfolie</vt:lpstr>
      <vt:lpstr>Benutzerdefiniertes Design</vt:lpstr>
      <vt:lpstr>1_Benutzerdefiniertes Design</vt:lpstr>
      <vt:lpstr>Nordheim Schlussfolie</vt:lpstr>
      <vt:lpstr>Jahresabschluss 2019</vt:lpstr>
      <vt:lpstr>Ergebnisrechnung 2019</vt:lpstr>
      <vt:lpstr>Ergebnisrechnung 2019</vt:lpstr>
      <vt:lpstr>Finanzrechnung 2019</vt:lpstr>
      <vt:lpstr>Finanzrechnung 2019</vt:lpstr>
      <vt:lpstr>Bilanz 2019</vt:lpstr>
    </vt:vector>
  </TitlesOfParts>
  <Company>Gemeinde Nordheim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Link, Silas</dc:creator>
  <cp:lastModifiedBy>Lück, Saskia</cp:lastModifiedBy>
  <cp:revision>72</cp:revision>
  <dcterms:created xsi:type="dcterms:W3CDTF">2022-02-15T08:04:46Z</dcterms:created>
  <dcterms:modified xsi:type="dcterms:W3CDTF">2025-12-17T16:17:54Z</dcterms:modified>
</cp:coreProperties>
</file>